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21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1" r:id="rId2"/>
    <p:sldId id="342" r:id="rId3"/>
    <p:sldId id="307" r:id="rId4"/>
    <p:sldId id="308" r:id="rId5"/>
    <p:sldId id="336" r:id="rId6"/>
    <p:sldId id="341" r:id="rId7"/>
    <p:sldId id="334" r:id="rId8"/>
    <p:sldId id="340" r:id="rId9"/>
    <p:sldId id="343" r:id="rId10"/>
    <p:sldId id="339" r:id="rId11"/>
    <p:sldId id="338" r:id="rId12"/>
    <p:sldId id="337" r:id="rId13"/>
    <p:sldId id="309" r:id="rId14"/>
    <p:sldId id="344" r:id="rId15"/>
  </p:sldIdLst>
  <p:sldSz cx="9144000" cy="5143500" type="screen16x9"/>
  <p:notesSz cx="6669088" cy="9872663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6051" autoAdjust="0"/>
  </p:normalViewPr>
  <p:slideViewPr>
    <p:cSldViewPr snapToGrid="0" showGuides="1">
      <p:cViewPr varScale="1">
        <p:scale>
          <a:sx n="98" d="100"/>
          <a:sy n="98" d="100"/>
        </p:scale>
        <p:origin x="82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26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5D9975-D5DF-4508-8A3E-0F34894B52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sz="1000">
              <a:latin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1B0E19-2859-4E9C-909A-9FC1CFB9B9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8A8BB-EFB7-4667-95EE-BD2D3ECD70A5}" type="datetimeFigureOut">
              <a:rPr lang="nl-NL" sz="1000" smtClean="0">
                <a:latin typeface="Arial" panose="020B0604020202020204" pitchFamily="34" charset="0"/>
              </a:rPr>
              <a:t>19-11-2019</a:t>
            </a:fld>
            <a:endParaRPr lang="nl-NL" sz="1000">
              <a:latin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E3952-4CB5-4BA4-BD72-B443AF20A8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sz="1000"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086EA-1730-4A5C-9A6F-8AFC535D64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09394-18B1-4AB5-B825-7E0E71966826}" type="slidenum">
              <a:rPr lang="nl-NL" sz="1000" smtClean="0">
                <a:latin typeface="Arial" panose="020B0604020202020204" pitchFamily="34" charset="0"/>
              </a:rPr>
              <a:t>‹nr.›</a:t>
            </a:fld>
            <a:endParaRPr lang="nl-NL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13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1063F-AD03-4021-94BA-2DDA34ED68A4}" type="datetimeFigureOut">
              <a:rPr lang="nl-NL" smtClean="0">
                <a:latin typeface="Arial" panose="020B0604020202020204" pitchFamily="34" charset="0"/>
              </a:rPr>
              <a:t>19-11-2019</a:t>
            </a:fld>
            <a:endParaRPr lang="nl-NL">
              <a:latin typeface="Arial" panose="020B0604020202020204" pitchFamily="34" charset="0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>
              <a:latin typeface="Arial" panose="020B0604020202020204" pitchFamily="34" charset="0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‹nr.›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24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1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21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10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008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11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767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12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81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13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300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14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77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2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0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3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25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4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961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5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900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6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248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7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176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8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692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B58463-3623-45E1-B00A-C4AE5B37B2EF}" type="slidenum">
              <a:rPr lang="nl-NL" smtClean="0">
                <a:latin typeface="Arial" panose="020B0604020202020204" pitchFamily="34" charset="0"/>
              </a:rPr>
              <a:t>9</a:t>
            </a:fld>
            <a:endParaRPr 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92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4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5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16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7.bin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Paar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5F2530E-EA58-4794-AA10-D4CB90B06DF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776392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792377"/>
            <a:ext cx="4146550" cy="443198"/>
          </a:xfrm>
        </p:spPr>
        <p:txBody>
          <a:bodyPr wrap="square" anchor="t" anchorCtr="0">
            <a:sp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Presentatietitel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926A59-22BF-4D83-8ABE-172C9F2FE14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39750" y="4335463"/>
            <a:ext cx="1287311" cy="336550"/>
          </a:xfrm>
          <a:prstGeom prst="rect">
            <a:avLst/>
          </a:prstGeom>
        </p:spPr>
      </p:pic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ABA0DF2-C303-418E-8F8F-1617F6521D1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0460" y="0"/>
            <a:ext cx="4573541" cy="5143500"/>
          </a:xfrm>
          <a:custGeom>
            <a:avLst/>
            <a:gdLst>
              <a:gd name="connsiteX0" fmla="*/ 0 w 4573541"/>
              <a:gd name="connsiteY0" fmla="*/ 0 h 5143500"/>
              <a:gd name="connsiteX1" fmla="*/ 4573541 w 4573541"/>
              <a:gd name="connsiteY1" fmla="*/ 0 h 5143500"/>
              <a:gd name="connsiteX2" fmla="*/ 4573541 w 4573541"/>
              <a:gd name="connsiteY2" fmla="*/ 5143500 h 5143500"/>
              <a:gd name="connsiteX3" fmla="*/ 0 w 4573541"/>
              <a:gd name="connsiteY3" fmla="*/ 5143500 h 5143500"/>
              <a:gd name="connsiteX4" fmla="*/ 674641 w 4573541"/>
              <a:gd name="connsiteY4" fmla="*/ 2571750 h 5143500"/>
              <a:gd name="connsiteX5" fmla="*/ 0 w 4573541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3541" h="5143500">
                <a:moveTo>
                  <a:pt x="0" y="0"/>
                </a:moveTo>
                <a:lnTo>
                  <a:pt x="4573541" y="0"/>
                </a:lnTo>
                <a:lnTo>
                  <a:pt x="4573541" y="5143500"/>
                </a:lnTo>
                <a:lnTo>
                  <a:pt x="0" y="5143500"/>
                </a:lnTo>
                <a:cubicBezTo>
                  <a:pt x="429965" y="4383881"/>
                  <a:pt x="674641" y="3506391"/>
                  <a:pt x="674641" y="2571750"/>
                </a:cubicBezTo>
                <a:cubicBezTo>
                  <a:pt x="674641" y="1637110"/>
                  <a:pt x="429965" y="759619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bIns="720000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nl-NL" dirty="0"/>
              <a:t>Klik op icoon om afbeelding in te voegen</a:t>
            </a:r>
          </a:p>
        </p:txBody>
      </p:sp>
    </p:spTree>
    <p:extLst>
      <p:ext uri="{BB962C8B-B14F-4D97-AF65-F5344CB8AC3E}">
        <p14:creationId xmlns:p14="http://schemas.microsoft.com/office/powerpoint/2010/main" val="151358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afbeelding rechtho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41807AC-A7D1-4B0D-871E-DD2CF6EA7B5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05863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731044"/>
            <a:ext cx="8064500" cy="387798"/>
          </a:xfrm>
        </p:spPr>
        <p:txBody>
          <a:bodyPr/>
          <a:lstStyle>
            <a:lvl1pPr>
              <a:defRPr b="1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563688"/>
            <a:ext cx="4249964" cy="251936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643FA01-A7D1-4146-844C-7F8116B138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437357"/>
            <a:ext cx="8064500" cy="217487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100" b="1" cap="all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hoofdstuktitel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46836-082D-44B0-B86E-05C5017C55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0AF08-037D-4A77-9A35-092371046002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2497171-CCA0-4AD6-98A3-D385AF1D7A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245099" y="1563688"/>
            <a:ext cx="3359150" cy="2519363"/>
          </a:xfrm>
          <a:solidFill>
            <a:schemeClr val="bg1">
              <a:lumMod val="95000"/>
            </a:schemeClr>
          </a:solidFill>
        </p:spPr>
        <p:txBody>
          <a:bodyPr bIns="720000" anchor="ctr" anchorCtr="0"/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nl-NL" dirty="0"/>
              <a:t>Klik op icoon om afbeelding in te voegen</a:t>
            </a:r>
          </a:p>
        </p:txBody>
      </p:sp>
    </p:spTree>
    <p:extLst>
      <p:ext uri="{BB962C8B-B14F-4D97-AF65-F5344CB8AC3E}">
        <p14:creationId xmlns:p14="http://schemas.microsoft.com/office/powerpoint/2010/main" val="42829552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85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afbeelding r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6E9B210-AA36-42BA-BDFD-ABF7CDBFA64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69258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731044"/>
            <a:ext cx="8064500" cy="387798"/>
          </a:xfrm>
        </p:spPr>
        <p:txBody>
          <a:bodyPr/>
          <a:lstStyle>
            <a:lvl1pPr>
              <a:defRPr b="1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49" y="1563688"/>
            <a:ext cx="5089525" cy="277177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643FA01-A7D1-4146-844C-7F8116B138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437357"/>
            <a:ext cx="8064500" cy="217487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100" b="1" cap="all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hoofdstuktitel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46836-082D-44B0-B86E-05C5017C55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0AF08-037D-4A77-9A35-092371046002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B8BA472-A591-435E-989C-2BDA6237B4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210300" y="1563688"/>
            <a:ext cx="2393950" cy="2393950"/>
          </a:xfrm>
          <a:custGeom>
            <a:avLst/>
            <a:gdLst>
              <a:gd name="connsiteX0" fmla="*/ 1196975 w 2393950"/>
              <a:gd name="connsiteY0" fmla="*/ 0 h 2393950"/>
              <a:gd name="connsiteX1" fmla="*/ 2393950 w 2393950"/>
              <a:gd name="connsiteY1" fmla="*/ 1196975 h 2393950"/>
              <a:gd name="connsiteX2" fmla="*/ 1196975 w 2393950"/>
              <a:gd name="connsiteY2" fmla="*/ 2393950 h 2393950"/>
              <a:gd name="connsiteX3" fmla="*/ 0 w 2393950"/>
              <a:gd name="connsiteY3" fmla="*/ 1196975 h 2393950"/>
              <a:gd name="connsiteX4" fmla="*/ 1196975 w 2393950"/>
              <a:gd name="connsiteY4" fmla="*/ 0 h 239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3950" h="2393950">
                <a:moveTo>
                  <a:pt x="1196975" y="0"/>
                </a:moveTo>
                <a:cubicBezTo>
                  <a:pt x="1858046" y="0"/>
                  <a:pt x="2393950" y="535904"/>
                  <a:pt x="2393950" y="1196975"/>
                </a:cubicBezTo>
                <a:cubicBezTo>
                  <a:pt x="2393950" y="1858046"/>
                  <a:pt x="1858046" y="2393950"/>
                  <a:pt x="1196975" y="2393950"/>
                </a:cubicBezTo>
                <a:cubicBezTo>
                  <a:pt x="535904" y="2393950"/>
                  <a:pt x="0" y="1858046"/>
                  <a:pt x="0" y="1196975"/>
                </a:cubicBezTo>
                <a:cubicBezTo>
                  <a:pt x="0" y="535904"/>
                  <a:pt x="535904" y="0"/>
                  <a:pt x="119697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bIns="720000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nl-NL" dirty="0"/>
              <a:t>Klik op icoon om afbeelding in te voegen</a:t>
            </a:r>
          </a:p>
        </p:txBody>
      </p:sp>
    </p:spTree>
    <p:extLst>
      <p:ext uri="{BB962C8B-B14F-4D97-AF65-F5344CB8AC3E}">
        <p14:creationId xmlns:p14="http://schemas.microsoft.com/office/powerpoint/2010/main" val="23729953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85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B28D2D3-515F-4E65-8036-A586F215C96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24535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63687"/>
            <a:ext cx="3886200" cy="277177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1563687"/>
            <a:ext cx="3886200" cy="2771775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AF08-037D-4A77-9A35-092371046002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DB644FCC-955E-494B-AA53-6CAAE3238B1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437357"/>
            <a:ext cx="8064500" cy="217487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100" b="1" i="0" cap="all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hoofdstuktitel</a:t>
            </a:r>
          </a:p>
        </p:txBody>
      </p:sp>
    </p:spTree>
    <p:extLst>
      <p:ext uri="{BB962C8B-B14F-4D97-AF65-F5344CB8AC3E}">
        <p14:creationId xmlns:p14="http://schemas.microsoft.com/office/powerpoint/2010/main" val="40067677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8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830D949D-6CC8-4B95-BEF9-D0371BB4150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086279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563688"/>
            <a:ext cx="3868340" cy="247375"/>
          </a:xfrm>
        </p:spPr>
        <p:txBody>
          <a:bodyPr anchor="b">
            <a:spAutoFit/>
          </a:bodyPr>
          <a:lstStyle>
            <a:lvl1pPr marL="0" indent="0">
              <a:spcAft>
                <a:spcPts val="0"/>
              </a:spcAft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50" y="1841970"/>
            <a:ext cx="3868340" cy="2493494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859" y="1563688"/>
            <a:ext cx="3887391" cy="247375"/>
          </a:xfrm>
        </p:spPr>
        <p:txBody>
          <a:bodyPr anchor="b">
            <a:spAutoFit/>
          </a:bodyPr>
          <a:lstStyle>
            <a:lvl1pPr marL="0" indent="0">
              <a:spcAft>
                <a:spcPts val="0"/>
              </a:spcAft>
              <a:buNone/>
              <a:defRPr sz="16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859" y="1841970"/>
            <a:ext cx="3887391" cy="2493494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AF08-037D-4A77-9A35-092371046002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34E460B-97EA-46F4-AD1F-92490F1710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</a:t>
            </a:r>
            <a:endParaRPr lang="nl-NL" dirty="0"/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FAFA8A6F-9FB0-4B64-8C04-755204AAAB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437357"/>
            <a:ext cx="8064500" cy="217487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100" b="1" cap="all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hoofdstuktitel</a:t>
            </a:r>
          </a:p>
        </p:txBody>
      </p:sp>
    </p:spTree>
    <p:extLst>
      <p:ext uri="{BB962C8B-B14F-4D97-AF65-F5344CB8AC3E}">
        <p14:creationId xmlns:p14="http://schemas.microsoft.com/office/powerpoint/2010/main" val="317520887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85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553FA98C-EEA1-4F25-844A-4EBE2F773D8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927122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AF08-037D-4A77-9A35-092371046002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9625429-4958-411C-A23E-D9D91E7B27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5510DEE1-B60C-45EB-B1A6-4066544DF5D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437357"/>
            <a:ext cx="8064500" cy="217487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100" b="1" cap="all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hoofdstuktitel</a:t>
            </a:r>
          </a:p>
        </p:txBody>
      </p:sp>
    </p:spTree>
    <p:extLst>
      <p:ext uri="{BB962C8B-B14F-4D97-AF65-F5344CB8AC3E}">
        <p14:creationId xmlns:p14="http://schemas.microsoft.com/office/powerpoint/2010/main" val="15806810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85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F5598AF4-5F55-4640-BB11-51A65AC8B9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989438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CBD3F4EA-66C8-433E-8580-DC7A26D8599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675467" y="1945768"/>
            <a:ext cx="3793067" cy="125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4269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85">
          <p15:clr>
            <a:srgbClr val="FBAE40"/>
          </p15:clr>
        </p15:guide>
        <p15:guide id="2" orient="horz" pos="44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03E13EAE-ED1D-4E34-9176-839255ACF2D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804685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AF08-037D-4A77-9A35-092371046002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0872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85" userDrawn="1">
          <p15:clr>
            <a:srgbClr val="FBAE40"/>
          </p15:clr>
        </p15:guide>
        <p15:guide id="2" orient="horz" pos="44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643FA01-A7D1-4146-844C-7F8116B138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437357"/>
            <a:ext cx="8064500" cy="217487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100" b="1" cap="all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hoofdstuktitel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46836-082D-44B0-B86E-05C5017C55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0AF08-037D-4A77-9A35-092371046002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1C1FFE5-50CA-46C5-BA7F-3AAB3A10FE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7568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8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Roz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DBC4989-BDA8-435B-9019-0A60870AC03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646158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792377"/>
            <a:ext cx="4146550" cy="443198"/>
          </a:xfrm>
        </p:spPr>
        <p:txBody>
          <a:bodyPr wrap="square" anchor="t" anchorCtr="0">
            <a:sp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Presentatietitel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ABA0DF2-C303-418E-8F8F-1617F6521D1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0460" y="0"/>
            <a:ext cx="4573541" cy="5143500"/>
          </a:xfrm>
          <a:custGeom>
            <a:avLst/>
            <a:gdLst>
              <a:gd name="connsiteX0" fmla="*/ 0 w 4573541"/>
              <a:gd name="connsiteY0" fmla="*/ 0 h 5143500"/>
              <a:gd name="connsiteX1" fmla="*/ 4573541 w 4573541"/>
              <a:gd name="connsiteY1" fmla="*/ 0 h 5143500"/>
              <a:gd name="connsiteX2" fmla="*/ 4573541 w 4573541"/>
              <a:gd name="connsiteY2" fmla="*/ 5143500 h 5143500"/>
              <a:gd name="connsiteX3" fmla="*/ 0 w 4573541"/>
              <a:gd name="connsiteY3" fmla="*/ 5143500 h 5143500"/>
              <a:gd name="connsiteX4" fmla="*/ 674641 w 4573541"/>
              <a:gd name="connsiteY4" fmla="*/ 2571750 h 5143500"/>
              <a:gd name="connsiteX5" fmla="*/ 0 w 4573541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3541" h="5143500">
                <a:moveTo>
                  <a:pt x="0" y="0"/>
                </a:moveTo>
                <a:lnTo>
                  <a:pt x="4573541" y="0"/>
                </a:lnTo>
                <a:lnTo>
                  <a:pt x="4573541" y="5143500"/>
                </a:lnTo>
                <a:lnTo>
                  <a:pt x="0" y="5143500"/>
                </a:lnTo>
                <a:cubicBezTo>
                  <a:pt x="429965" y="4383881"/>
                  <a:pt x="674641" y="3506391"/>
                  <a:pt x="674641" y="2571750"/>
                </a:cubicBezTo>
                <a:cubicBezTo>
                  <a:pt x="674641" y="1637110"/>
                  <a:pt x="429965" y="759619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bIns="720000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nl-NL" dirty="0"/>
              <a:t>Klik op icoon om afbeelding in te voegen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CDDC43-14D9-4C1F-A4F3-A83D596FFC1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39750" y="4335463"/>
            <a:ext cx="1295800" cy="3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82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Oranj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B350058-4C24-4670-A82E-C0088278222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067956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792377"/>
            <a:ext cx="4146550" cy="443198"/>
          </a:xfrm>
        </p:spPr>
        <p:txBody>
          <a:bodyPr wrap="square" anchor="t" anchorCtr="0">
            <a:sp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Presentatietitel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926A59-22BF-4D83-8ABE-172C9F2FE14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39750" y="4335463"/>
            <a:ext cx="1287311" cy="336550"/>
          </a:xfrm>
          <a:prstGeom prst="rect">
            <a:avLst/>
          </a:prstGeom>
        </p:spPr>
      </p:pic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ABA0DF2-C303-418E-8F8F-1617F6521D1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0460" y="0"/>
            <a:ext cx="4573541" cy="5143500"/>
          </a:xfrm>
          <a:custGeom>
            <a:avLst/>
            <a:gdLst>
              <a:gd name="connsiteX0" fmla="*/ 0 w 4573541"/>
              <a:gd name="connsiteY0" fmla="*/ 0 h 5143500"/>
              <a:gd name="connsiteX1" fmla="*/ 4573541 w 4573541"/>
              <a:gd name="connsiteY1" fmla="*/ 0 h 5143500"/>
              <a:gd name="connsiteX2" fmla="*/ 4573541 w 4573541"/>
              <a:gd name="connsiteY2" fmla="*/ 5143500 h 5143500"/>
              <a:gd name="connsiteX3" fmla="*/ 0 w 4573541"/>
              <a:gd name="connsiteY3" fmla="*/ 5143500 h 5143500"/>
              <a:gd name="connsiteX4" fmla="*/ 674641 w 4573541"/>
              <a:gd name="connsiteY4" fmla="*/ 2571750 h 5143500"/>
              <a:gd name="connsiteX5" fmla="*/ 0 w 4573541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3541" h="5143500">
                <a:moveTo>
                  <a:pt x="0" y="0"/>
                </a:moveTo>
                <a:lnTo>
                  <a:pt x="4573541" y="0"/>
                </a:lnTo>
                <a:lnTo>
                  <a:pt x="4573541" y="5143500"/>
                </a:lnTo>
                <a:lnTo>
                  <a:pt x="0" y="5143500"/>
                </a:lnTo>
                <a:cubicBezTo>
                  <a:pt x="429965" y="4383881"/>
                  <a:pt x="674641" y="3506391"/>
                  <a:pt x="674641" y="2571750"/>
                </a:cubicBezTo>
                <a:cubicBezTo>
                  <a:pt x="674641" y="1637110"/>
                  <a:pt x="429965" y="759619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bIns="720000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nl-NL" dirty="0"/>
              <a:t>Klik op icoon om afbeelding in te voegen</a:t>
            </a:r>
          </a:p>
        </p:txBody>
      </p:sp>
    </p:spTree>
    <p:extLst>
      <p:ext uri="{BB962C8B-B14F-4D97-AF65-F5344CB8AC3E}">
        <p14:creationId xmlns:p14="http://schemas.microsoft.com/office/powerpoint/2010/main" val="312536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94D9BF1-C2A2-4F6A-BDF4-210A20F605E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178529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50" y="1792377"/>
            <a:ext cx="4146550" cy="443198"/>
          </a:xfrm>
        </p:spPr>
        <p:txBody>
          <a:bodyPr wrap="square" anchor="t" anchorCtr="0">
            <a:spAutoFit/>
          </a:bodyPr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Presentatietitel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ABA0DF2-C303-418E-8F8F-1617F6521D1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0460" y="0"/>
            <a:ext cx="4573541" cy="5143500"/>
          </a:xfrm>
          <a:custGeom>
            <a:avLst/>
            <a:gdLst>
              <a:gd name="connsiteX0" fmla="*/ 0 w 4573541"/>
              <a:gd name="connsiteY0" fmla="*/ 0 h 5143500"/>
              <a:gd name="connsiteX1" fmla="*/ 4573541 w 4573541"/>
              <a:gd name="connsiteY1" fmla="*/ 0 h 5143500"/>
              <a:gd name="connsiteX2" fmla="*/ 4573541 w 4573541"/>
              <a:gd name="connsiteY2" fmla="*/ 5143500 h 5143500"/>
              <a:gd name="connsiteX3" fmla="*/ 0 w 4573541"/>
              <a:gd name="connsiteY3" fmla="*/ 5143500 h 5143500"/>
              <a:gd name="connsiteX4" fmla="*/ 674641 w 4573541"/>
              <a:gd name="connsiteY4" fmla="*/ 2571750 h 5143500"/>
              <a:gd name="connsiteX5" fmla="*/ 0 w 4573541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73541" h="5143500">
                <a:moveTo>
                  <a:pt x="0" y="0"/>
                </a:moveTo>
                <a:lnTo>
                  <a:pt x="4573541" y="0"/>
                </a:lnTo>
                <a:lnTo>
                  <a:pt x="4573541" y="5143500"/>
                </a:lnTo>
                <a:lnTo>
                  <a:pt x="0" y="5143500"/>
                </a:lnTo>
                <a:cubicBezTo>
                  <a:pt x="429965" y="4383881"/>
                  <a:pt x="674641" y="3506391"/>
                  <a:pt x="674641" y="2571750"/>
                </a:cubicBezTo>
                <a:cubicBezTo>
                  <a:pt x="674641" y="1637110"/>
                  <a:pt x="429965" y="759619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bIns="720000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200"/>
            </a:lvl1pPr>
          </a:lstStyle>
          <a:p>
            <a:r>
              <a:rPr lang="nl-NL" dirty="0"/>
              <a:t>Klik op icoon om afbeelding in te voegen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74E30A-E000-4C87-942F-0327B170CD3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39750" y="4335463"/>
            <a:ext cx="1294389" cy="3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8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oofdstukdia Paar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6F26213-84F9-4BA2-A0AF-450F279CEBC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819084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2AC7FA3-28A5-45A0-831F-9A5DF6503BAA}"/>
              </a:ext>
            </a:extLst>
          </p:cNvPr>
          <p:cNvSpPr>
            <a:spLocks/>
          </p:cNvSpPr>
          <p:nvPr userDrawn="1"/>
        </p:nvSpPr>
        <p:spPr bwMode="auto">
          <a:xfrm>
            <a:off x="0" y="4385946"/>
            <a:ext cx="9144000" cy="757554"/>
          </a:xfrm>
          <a:custGeom>
            <a:avLst/>
            <a:gdLst>
              <a:gd name="connsiteX0" fmla="*/ 9144000 w 9144000"/>
              <a:gd name="connsiteY0" fmla="*/ 0 h 757554"/>
              <a:gd name="connsiteX1" fmla="*/ 9144000 w 9144000"/>
              <a:gd name="connsiteY1" fmla="*/ 606772 h 757554"/>
              <a:gd name="connsiteX2" fmla="*/ 9144000 w 9144000"/>
              <a:gd name="connsiteY2" fmla="*/ 757554 h 757554"/>
              <a:gd name="connsiteX3" fmla="*/ 0 w 9144000"/>
              <a:gd name="connsiteY3" fmla="*/ 757554 h 757554"/>
              <a:gd name="connsiteX4" fmla="*/ 0 w 9144000"/>
              <a:gd name="connsiteY4" fmla="*/ 604862 h 757554"/>
              <a:gd name="connsiteX5" fmla="*/ 0 w 9144000"/>
              <a:gd name="connsiteY5" fmla="*/ 426820 h 757554"/>
              <a:gd name="connsiteX6" fmla="*/ 1944291 w 9144000"/>
              <a:gd name="connsiteY6" fmla="*/ 460296 h 757554"/>
              <a:gd name="connsiteX7" fmla="*/ 9144000 w 9144000"/>
              <a:gd name="connsiteY7" fmla="*/ 0 h 75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757554">
                <a:moveTo>
                  <a:pt x="9144000" y="0"/>
                </a:moveTo>
                <a:cubicBezTo>
                  <a:pt x="9144000" y="0"/>
                  <a:pt x="9144000" y="0"/>
                  <a:pt x="9144000" y="606772"/>
                </a:cubicBezTo>
                <a:lnTo>
                  <a:pt x="9144000" y="757554"/>
                </a:lnTo>
                <a:lnTo>
                  <a:pt x="0" y="757554"/>
                </a:lnTo>
                <a:lnTo>
                  <a:pt x="0" y="604862"/>
                </a:lnTo>
                <a:cubicBezTo>
                  <a:pt x="0" y="549301"/>
                  <a:pt x="0" y="490036"/>
                  <a:pt x="0" y="426820"/>
                </a:cubicBezTo>
                <a:cubicBezTo>
                  <a:pt x="645319" y="448340"/>
                  <a:pt x="1293019" y="460296"/>
                  <a:pt x="1944291" y="460296"/>
                </a:cubicBezTo>
                <a:cubicBezTo>
                  <a:pt x="4383881" y="460296"/>
                  <a:pt x="6786563" y="303676"/>
                  <a:pt x="9144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57EFC9A-0F12-494C-BEEC-7D6EB7C72CD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02927" y="4701404"/>
            <a:ext cx="812436" cy="21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2127737"/>
            <a:ext cx="8064500" cy="461665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Hoofdstuktitel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1922860"/>
            <a:ext cx="2880000" cy="138499"/>
          </a:xfrm>
        </p:spPr>
        <p:txBody>
          <a:bodyPr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900" b="1" cap="all" baseline="0">
                <a:solidFill>
                  <a:schemeClr val="accent2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Hoofdstuk #</a:t>
            </a:r>
          </a:p>
        </p:txBody>
      </p:sp>
    </p:spTree>
    <p:extLst>
      <p:ext uri="{BB962C8B-B14F-4D97-AF65-F5344CB8AC3E}">
        <p14:creationId xmlns:p14="http://schemas.microsoft.com/office/powerpoint/2010/main" val="11987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oofdstukdia Roz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EAF9ACE0-537B-41AD-A4A3-DBD90674B8E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7331806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2AC7FA3-28A5-45A0-831F-9A5DF6503BAA}"/>
              </a:ext>
            </a:extLst>
          </p:cNvPr>
          <p:cNvSpPr>
            <a:spLocks/>
          </p:cNvSpPr>
          <p:nvPr userDrawn="1"/>
        </p:nvSpPr>
        <p:spPr bwMode="auto">
          <a:xfrm>
            <a:off x="0" y="4385946"/>
            <a:ext cx="9144000" cy="757554"/>
          </a:xfrm>
          <a:custGeom>
            <a:avLst/>
            <a:gdLst>
              <a:gd name="connsiteX0" fmla="*/ 9144000 w 9144000"/>
              <a:gd name="connsiteY0" fmla="*/ 0 h 757554"/>
              <a:gd name="connsiteX1" fmla="*/ 9144000 w 9144000"/>
              <a:gd name="connsiteY1" fmla="*/ 606772 h 757554"/>
              <a:gd name="connsiteX2" fmla="*/ 9144000 w 9144000"/>
              <a:gd name="connsiteY2" fmla="*/ 757554 h 757554"/>
              <a:gd name="connsiteX3" fmla="*/ 0 w 9144000"/>
              <a:gd name="connsiteY3" fmla="*/ 757554 h 757554"/>
              <a:gd name="connsiteX4" fmla="*/ 0 w 9144000"/>
              <a:gd name="connsiteY4" fmla="*/ 604862 h 757554"/>
              <a:gd name="connsiteX5" fmla="*/ 0 w 9144000"/>
              <a:gd name="connsiteY5" fmla="*/ 426820 h 757554"/>
              <a:gd name="connsiteX6" fmla="*/ 1944291 w 9144000"/>
              <a:gd name="connsiteY6" fmla="*/ 460296 h 757554"/>
              <a:gd name="connsiteX7" fmla="*/ 9144000 w 9144000"/>
              <a:gd name="connsiteY7" fmla="*/ 0 h 75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757554">
                <a:moveTo>
                  <a:pt x="9144000" y="0"/>
                </a:moveTo>
                <a:cubicBezTo>
                  <a:pt x="9144000" y="0"/>
                  <a:pt x="9144000" y="0"/>
                  <a:pt x="9144000" y="606772"/>
                </a:cubicBezTo>
                <a:lnTo>
                  <a:pt x="9144000" y="757554"/>
                </a:lnTo>
                <a:lnTo>
                  <a:pt x="0" y="757554"/>
                </a:lnTo>
                <a:lnTo>
                  <a:pt x="0" y="604862"/>
                </a:lnTo>
                <a:cubicBezTo>
                  <a:pt x="0" y="549301"/>
                  <a:pt x="0" y="490036"/>
                  <a:pt x="0" y="426820"/>
                </a:cubicBezTo>
                <a:cubicBezTo>
                  <a:pt x="645319" y="448340"/>
                  <a:pt x="1293019" y="460296"/>
                  <a:pt x="1944291" y="460296"/>
                </a:cubicBezTo>
                <a:cubicBezTo>
                  <a:pt x="4383881" y="460296"/>
                  <a:pt x="6786563" y="303676"/>
                  <a:pt x="9144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57EFC9A-0F12-494C-BEEC-7D6EB7C72CD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02927" y="4701404"/>
            <a:ext cx="812436" cy="21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2127737"/>
            <a:ext cx="8064500" cy="461665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Hoofdstuktitel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1922860"/>
            <a:ext cx="2880000" cy="138499"/>
          </a:xfrm>
        </p:spPr>
        <p:txBody>
          <a:bodyPr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900" b="1" cap="all" baseline="0">
                <a:solidFill>
                  <a:schemeClr val="accent1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Hoofdstuk #</a:t>
            </a:r>
          </a:p>
        </p:txBody>
      </p:sp>
    </p:spTree>
    <p:extLst>
      <p:ext uri="{BB962C8B-B14F-4D97-AF65-F5344CB8AC3E}">
        <p14:creationId xmlns:p14="http://schemas.microsoft.com/office/powerpoint/2010/main" val="9445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oofdstukdia Oranj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50FF42AA-8876-4D2B-AA4F-B1AEBE45473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45317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2AC7FA3-28A5-45A0-831F-9A5DF6503BAA}"/>
              </a:ext>
            </a:extLst>
          </p:cNvPr>
          <p:cNvSpPr>
            <a:spLocks/>
          </p:cNvSpPr>
          <p:nvPr userDrawn="1"/>
        </p:nvSpPr>
        <p:spPr bwMode="auto">
          <a:xfrm>
            <a:off x="0" y="4385946"/>
            <a:ext cx="9144000" cy="757554"/>
          </a:xfrm>
          <a:custGeom>
            <a:avLst/>
            <a:gdLst>
              <a:gd name="connsiteX0" fmla="*/ 9144000 w 9144000"/>
              <a:gd name="connsiteY0" fmla="*/ 0 h 757554"/>
              <a:gd name="connsiteX1" fmla="*/ 9144000 w 9144000"/>
              <a:gd name="connsiteY1" fmla="*/ 606772 h 757554"/>
              <a:gd name="connsiteX2" fmla="*/ 9144000 w 9144000"/>
              <a:gd name="connsiteY2" fmla="*/ 757554 h 757554"/>
              <a:gd name="connsiteX3" fmla="*/ 0 w 9144000"/>
              <a:gd name="connsiteY3" fmla="*/ 757554 h 757554"/>
              <a:gd name="connsiteX4" fmla="*/ 0 w 9144000"/>
              <a:gd name="connsiteY4" fmla="*/ 604862 h 757554"/>
              <a:gd name="connsiteX5" fmla="*/ 0 w 9144000"/>
              <a:gd name="connsiteY5" fmla="*/ 426820 h 757554"/>
              <a:gd name="connsiteX6" fmla="*/ 1944291 w 9144000"/>
              <a:gd name="connsiteY6" fmla="*/ 460296 h 757554"/>
              <a:gd name="connsiteX7" fmla="*/ 9144000 w 9144000"/>
              <a:gd name="connsiteY7" fmla="*/ 0 h 75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757554">
                <a:moveTo>
                  <a:pt x="9144000" y="0"/>
                </a:moveTo>
                <a:cubicBezTo>
                  <a:pt x="9144000" y="0"/>
                  <a:pt x="9144000" y="0"/>
                  <a:pt x="9144000" y="606772"/>
                </a:cubicBezTo>
                <a:lnTo>
                  <a:pt x="9144000" y="757554"/>
                </a:lnTo>
                <a:lnTo>
                  <a:pt x="0" y="757554"/>
                </a:lnTo>
                <a:lnTo>
                  <a:pt x="0" y="604862"/>
                </a:lnTo>
                <a:cubicBezTo>
                  <a:pt x="0" y="549301"/>
                  <a:pt x="0" y="490036"/>
                  <a:pt x="0" y="426820"/>
                </a:cubicBezTo>
                <a:cubicBezTo>
                  <a:pt x="645319" y="448340"/>
                  <a:pt x="1293019" y="460296"/>
                  <a:pt x="1944291" y="460296"/>
                </a:cubicBezTo>
                <a:cubicBezTo>
                  <a:pt x="4383881" y="460296"/>
                  <a:pt x="6786563" y="303676"/>
                  <a:pt x="9144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nl-NL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57EFC9A-0F12-494C-BEEC-7D6EB7C72CD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802927" y="4701404"/>
            <a:ext cx="812436" cy="21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2127737"/>
            <a:ext cx="8064500" cy="461665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Hoofdstuktitel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1922860"/>
            <a:ext cx="2880000" cy="138499"/>
          </a:xfrm>
        </p:spPr>
        <p:txBody>
          <a:bodyPr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900" b="1" cap="all" baseline="0">
                <a:solidFill>
                  <a:schemeClr val="accent2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Hoofdstuk #</a:t>
            </a:r>
          </a:p>
        </p:txBody>
      </p:sp>
    </p:spTree>
    <p:extLst>
      <p:ext uri="{BB962C8B-B14F-4D97-AF65-F5344CB8AC3E}">
        <p14:creationId xmlns:p14="http://schemas.microsoft.com/office/powerpoint/2010/main" val="2696785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dia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BFD72AA9-66FE-4A2E-8596-3BA2D3F4604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9256576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2127737"/>
            <a:ext cx="8064500" cy="461665"/>
          </a:xfrm>
        </p:spPr>
        <p:txBody>
          <a:bodyPr wrap="square" anchor="t" anchorCtr="0">
            <a:spAutoFit/>
          </a:bodyPr>
          <a:lstStyle>
            <a:lvl1pPr>
              <a:lnSpc>
                <a:spcPct val="100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Hoofdstuktitel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9750" y="1922860"/>
            <a:ext cx="2880000" cy="138499"/>
          </a:xfrm>
        </p:spPr>
        <p:txBody>
          <a:bodyPr anchor="t" anchorCtr="0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900" b="1" cap="all" baseline="0">
                <a:solidFill>
                  <a:schemeClr val="accent2"/>
                </a:solidFill>
                <a:latin typeface="+mj-lt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Hoofdstuk #</a:t>
            </a:r>
          </a:p>
        </p:txBody>
      </p:sp>
    </p:spTree>
    <p:extLst>
      <p:ext uri="{BB962C8B-B14F-4D97-AF65-F5344CB8AC3E}">
        <p14:creationId xmlns:p14="http://schemas.microsoft.com/office/powerpoint/2010/main" val="216719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F5926DEB-1942-483B-AB42-22EB81A07E6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828439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think-cell Slide" r:id="rId4" imgW="338" imgH="337" progId="TCLayout.ActiveDocument.1">
                  <p:embed/>
                </p:oleObj>
              </mc:Choice>
              <mc:Fallback>
                <p:oleObj name="think-cell Slide" r:id="rId4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643FA01-A7D1-4146-844C-7F8116B1385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437357"/>
            <a:ext cx="8064500" cy="217487"/>
          </a:xfrm>
        </p:spPr>
        <p:txBody>
          <a:bodyPr anchor="b" anchorCtr="0"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None/>
              <a:defRPr sz="1100" b="1" cap="all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hoofdstuktitel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46836-082D-44B0-B86E-05C5017C55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40AF08-037D-4A77-9A35-092371046002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1C1FFE5-50CA-46C5-BA7F-3AAB3A10FE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9423563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98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A2C0ACA-6C3F-4D81-B67B-F140A5BA70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0"/>
            </p:custDataLst>
            <p:extLst>
              <p:ext uri="{D42A27DB-BD31-4B8C-83A1-F6EECF244321}">
                <p14:modId xmlns:p14="http://schemas.microsoft.com/office/powerpoint/2010/main" val="29609217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think-cell Slide" r:id="rId22" imgW="338" imgH="337" progId="TCLayout.ActiveDocument.1">
                  <p:embed/>
                </p:oleObj>
              </mc:Choice>
              <mc:Fallback>
                <p:oleObj name="think-cell Slide" r:id="rId22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8BEF2D77-7D6B-4186-B9EF-AF35F0DD26E1}"/>
              </a:ext>
            </a:extLst>
          </p:cNvPr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2229C58-072D-4E74-AD46-43912D485862}"/>
              </a:ext>
            </a:extLst>
          </p:cNvPr>
          <p:cNvSpPr>
            <a:spLocks/>
          </p:cNvSpPr>
          <p:nvPr userDrawn="1"/>
        </p:nvSpPr>
        <p:spPr bwMode="auto">
          <a:xfrm>
            <a:off x="0" y="4385946"/>
            <a:ext cx="9144000" cy="757554"/>
          </a:xfrm>
          <a:custGeom>
            <a:avLst/>
            <a:gdLst>
              <a:gd name="connsiteX0" fmla="*/ 9144000 w 9144000"/>
              <a:gd name="connsiteY0" fmla="*/ 0 h 757554"/>
              <a:gd name="connsiteX1" fmla="*/ 9144000 w 9144000"/>
              <a:gd name="connsiteY1" fmla="*/ 606772 h 757554"/>
              <a:gd name="connsiteX2" fmla="*/ 9144000 w 9144000"/>
              <a:gd name="connsiteY2" fmla="*/ 757554 h 757554"/>
              <a:gd name="connsiteX3" fmla="*/ 0 w 9144000"/>
              <a:gd name="connsiteY3" fmla="*/ 757554 h 757554"/>
              <a:gd name="connsiteX4" fmla="*/ 0 w 9144000"/>
              <a:gd name="connsiteY4" fmla="*/ 604862 h 757554"/>
              <a:gd name="connsiteX5" fmla="*/ 0 w 9144000"/>
              <a:gd name="connsiteY5" fmla="*/ 426820 h 757554"/>
              <a:gd name="connsiteX6" fmla="*/ 1944291 w 9144000"/>
              <a:gd name="connsiteY6" fmla="*/ 460296 h 757554"/>
              <a:gd name="connsiteX7" fmla="*/ 9144000 w 9144000"/>
              <a:gd name="connsiteY7" fmla="*/ 0 h 75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757554">
                <a:moveTo>
                  <a:pt x="9144000" y="0"/>
                </a:moveTo>
                <a:cubicBezTo>
                  <a:pt x="9144000" y="0"/>
                  <a:pt x="9144000" y="0"/>
                  <a:pt x="9144000" y="606772"/>
                </a:cubicBezTo>
                <a:lnTo>
                  <a:pt x="9144000" y="757554"/>
                </a:lnTo>
                <a:lnTo>
                  <a:pt x="0" y="757554"/>
                </a:lnTo>
                <a:lnTo>
                  <a:pt x="0" y="604862"/>
                </a:lnTo>
                <a:cubicBezTo>
                  <a:pt x="0" y="549301"/>
                  <a:pt x="0" y="490036"/>
                  <a:pt x="0" y="426820"/>
                </a:cubicBezTo>
                <a:cubicBezTo>
                  <a:pt x="645319" y="448340"/>
                  <a:pt x="1293019" y="460296"/>
                  <a:pt x="1944291" y="460296"/>
                </a:cubicBezTo>
                <a:cubicBezTo>
                  <a:pt x="4383881" y="460296"/>
                  <a:pt x="6786563" y="303676"/>
                  <a:pt x="91440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735013"/>
            <a:ext cx="8064500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0" y="1563688"/>
            <a:ext cx="8064500" cy="27717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84" y="4919605"/>
            <a:ext cx="123432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0E40AF08-037D-4A77-9A35-092371046002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359BE5F1-2AD5-40D2-8247-1ACD9D5657A4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tretch>
            <a:fillRect/>
          </a:stretch>
        </p:blipFill>
        <p:spPr>
          <a:xfrm>
            <a:off x="7804336" y="4701772"/>
            <a:ext cx="811027" cy="2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84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71" r:id="rId3"/>
    <p:sldLayoutId id="2147483672" r:id="rId4"/>
    <p:sldLayoutId id="2147483663" r:id="rId5"/>
    <p:sldLayoutId id="2147483673" r:id="rId6"/>
    <p:sldLayoutId id="2147483674" r:id="rId7"/>
    <p:sldLayoutId id="2147483675" r:id="rId8"/>
    <p:sldLayoutId id="2147483662" r:id="rId9"/>
    <p:sldLayoutId id="2147483668" r:id="rId10"/>
    <p:sldLayoutId id="2147483669" r:id="rId11"/>
    <p:sldLayoutId id="2147483664" r:id="rId12"/>
    <p:sldLayoutId id="2147483665" r:id="rId13"/>
    <p:sldLayoutId id="2147483666" r:id="rId14"/>
    <p:sldLayoutId id="2147483676" r:id="rId15"/>
    <p:sldLayoutId id="2147483667" r:id="rId16"/>
    <p:sldLayoutId id="2147483677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685800" rtl="0" eaLnBrk="1" latinLnBrk="0" hangingPunct="1">
        <a:lnSpc>
          <a:spcPct val="105000"/>
        </a:lnSpc>
        <a:spcBef>
          <a:spcPts val="0"/>
        </a:spcBef>
        <a:spcAft>
          <a:spcPts val="1000"/>
        </a:spcAft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4150" algn="l" defTabSz="685800" rtl="0" eaLnBrk="1" latinLnBrk="0" hangingPunct="1">
        <a:lnSpc>
          <a:spcPct val="105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177800" algn="l" defTabSz="685800" rtl="0" eaLnBrk="1" latinLnBrk="0" hangingPunct="1">
        <a:lnSpc>
          <a:spcPct val="105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77800" algn="l" defTabSz="685800" rtl="0" eaLnBrk="1" latinLnBrk="0" hangingPunct="1">
        <a:lnSpc>
          <a:spcPct val="105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77800" algn="l" defTabSz="685800" rtl="0" eaLnBrk="1" latinLnBrk="0" hangingPunct="1">
        <a:lnSpc>
          <a:spcPct val="105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40" userDrawn="1">
          <p15:clr>
            <a:srgbClr val="F26B43"/>
          </p15:clr>
        </p15:guide>
        <p15:guide id="3" pos="5420" userDrawn="1">
          <p15:clr>
            <a:srgbClr val="F26B43"/>
          </p15:clr>
        </p15:guide>
        <p15:guide id="4" orient="horz" pos="2731" userDrawn="1">
          <p15:clr>
            <a:srgbClr val="F26B43"/>
          </p15:clr>
        </p15:guide>
        <p15:guide id="5" orient="horz" pos="4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8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b.nl/sites/default/files/omnidownload/cpb-notitie-LKS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dris.nl/" TargetMode="External"/><Relationship Id="rId3" Type="http://schemas.openxmlformats.org/officeDocument/2006/relationships/slideLayout" Target="../slideLayouts/slideLayout5.xml"/><Relationship Id="rId7" Type="http://schemas.openxmlformats.org/officeDocument/2006/relationships/hyperlink" Target="mailto:hheinsbroek@cedris.nl" TargetMode="External"/><Relationship Id="rId2" Type="http://schemas.openxmlformats.org/officeDocument/2006/relationships/tags" Target="../tags/tag2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8.bin"/><Relationship Id="rId4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p.nl/Publicaties/Alle_publicaties/Publicaties_2019/Eindevaluatie_van_de_Participatiew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jksoverheid.nl/documenten/kamerstukken/2018/11/20/kamerbrief-uitwerking-breed-offensie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www.rijksoverheid.nl/documenten/kamerstukken/2019/11/15/werkgeversdienstverlening-en-pow-breed-offensief" TargetMode="External"/><Relationship Id="rId4" Type="http://schemas.openxmlformats.org/officeDocument/2006/relationships/hyperlink" Target="https://www.rijksoverheid.nl/documenten/kamerstukken/2019/05/23/kamerbrief-stand-van-zaken-uitwerking-quot-breed-offensiefquo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normaalstezaak.nl/wp-content/uploads/2019/10/Update-pilot-LKS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jksoverheid.nl/actueel/nieuws/2019/11/15/publiek-servicepunt-voor-werkgevers-om-meer-mensen-aan-het-werk-te-krijg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06764D36-0DE9-4CD1-8277-93F69F42874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76280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think-cell Slide" r:id="rId5" imgW="338" imgH="337" progId="TCLayout.ActiveDocument.1">
                  <p:embed/>
                </p:oleObj>
              </mc:Choice>
              <mc:Fallback>
                <p:oleObj name="think-cell Slide" r:id="rId5" imgW="338" imgH="337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E225DAB3-E1E3-471C-95F4-971CF1E39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2127737"/>
            <a:ext cx="8064500" cy="2031325"/>
          </a:xfrm>
        </p:spPr>
        <p:txBody>
          <a:bodyPr/>
          <a:lstStyle/>
          <a:p>
            <a:r>
              <a:rPr lang="nl-NL" dirty="0"/>
              <a:t>Breed Offensief</a:t>
            </a:r>
            <a:br>
              <a:rPr lang="nl-NL" dirty="0"/>
            </a:br>
            <a:r>
              <a:rPr lang="nl-NL" dirty="0"/>
              <a:t>- </a:t>
            </a:r>
            <a:r>
              <a:rPr lang="nl-NL" sz="2400" dirty="0"/>
              <a:t>Update stand van zaken</a:t>
            </a:r>
            <a:br>
              <a:rPr lang="nl-NL" sz="2400" dirty="0"/>
            </a:br>
            <a:r>
              <a:rPr lang="nl-NL" sz="2400" dirty="0"/>
              <a:t>- Harmonisering voorzieningen o.a. jobcoach</a:t>
            </a:r>
            <a:br>
              <a:rPr lang="nl-NL" dirty="0"/>
            </a:br>
            <a:br>
              <a:rPr lang="nl-NL" dirty="0"/>
            </a:br>
            <a:r>
              <a:rPr lang="nl-NL" sz="1800" dirty="0"/>
              <a:t>Kenniskring jobcoaching, 19 november 2019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628970-9DEA-4C82-B42F-8D3147E1E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40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750" y="1365713"/>
            <a:ext cx="8064500" cy="2771775"/>
          </a:xfrm>
        </p:spPr>
        <p:txBody>
          <a:bodyPr/>
          <a:lstStyle/>
          <a:p>
            <a:r>
              <a:rPr lang="nl-NL" dirty="0"/>
              <a:t>Wegnemen administratieve knelpunten rond terugvordering loonkostensubsidie en loondoorbetaling bij ziekte</a:t>
            </a:r>
          </a:p>
          <a:p>
            <a:r>
              <a:rPr lang="nl-NL" dirty="0"/>
              <a:t>Gegevensuitwisseling UWV en gemeenten</a:t>
            </a:r>
          </a:p>
          <a:p>
            <a:r>
              <a:rPr lang="nl-NL" dirty="0"/>
              <a:t>Wetsvoorstel Breed Offensief, dit onderdeel 2022 van kracht</a:t>
            </a:r>
          </a:p>
          <a:p>
            <a:pPr marL="0" indent="0">
              <a:buNone/>
            </a:pPr>
            <a:endParaRPr lang="nl-NL" alt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No-risk / ziekmelding</a:t>
            </a:r>
          </a:p>
        </p:txBody>
      </p:sp>
    </p:spTree>
    <p:extLst>
      <p:ext uri="{BB962C8B-B14F-4D97-AF65-F5344CB8AC3E}">
        <p14:creationId xmlns:p14="http://schemas.microsoft.com/office/powerpoint/2010/main" val="672059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750" y="1365713"/>
            <a:ext cx="8064500" cy="2771775"/>
          </a:xfrm>
        </p:spPr>
        <p:txBody>
          <a:bodyPr/>
          <a:lstStyle/>
          <a:p>
            <a:pPr lvl="0"/>
            <a:r>
              <a:rPr lang="nl-NL" dirty="0"/>
              <a:t>Verkenning alternatieve financiering loonkostensubsidie</a:t>
            </a:r>
          </a:p>
          <a:p>
            <a:pPr lvl="0"/>
            <a:r>
              <a:rPr lang="nl-NL" dirty="0"/>
              <a:t>Varianten in </a:t>
            </a:r>
            <a:r>
              <a:rPr lang="nl-NL" dirty="0">
                <a:hlinkClick r:id="rId3"/>
              </a:rPr>
              <a:t>CPB-onderzoek</a:t>
            </a:r>
            <a:endParaRPr lang="nl-NL" dirty="0"/>
          </a:p>
          <a:p>
            <a:pPr lvl="0"/>
            <a:r>
              <a:rPr lang="nl-NL" dirty="0"/>
              <a:t>Uitwerking nieuwe verdeelsystematiek najaar 2019 (BUIG-middelen)</a:t>
            </a:r>
          </a:p>
          <a:p>
            <a:pPr lvl="0"/>
            <a:r>
              <a:rPr lang="nl-NL" dirty="0"/>
              <a:t>Definitieve besluitvormig voorjaar 2020</a:t>
            </a:r>
          </a:p>
          <a:p>
            <a:pPr lvl="0"/>
            <a:r>
              <a:rPr lang="nl-NL" dirty="0"/>
              <a:t> </a:t>
            </a:r>
          </a:p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Financiering Loonkostensubsidie</a:t>
            </a:r>
          </a:p>
        </p:txBody>
      </p:sp>
    </p:spTree>
    <p:extLst>
      <p:ext uri="{BB962C8B-B14F-4D97-AF65-F5344CB8AC3E}">
        <p14:creationId xmlns:p14="http://schemas.microsoft.com/office/powerpoint/2010/main" val="3416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750" y="1365713"/>
            <a:ext cx="8064500" cy="2771775"/>
          </a:xfrm>
        </p:spPr>
        <p:txBody>
          <a:bodyPr/>
          <a:lstStyle/>
          <a:p>
            <a:r>
              <a:rPr lang="nl-NL" dirty="0"/>
              <a:t>Advies klaar in december (Arbeidskundig Kenniscentrum (AKC) en Blik-op-Werk</a:t>
            </a:r>
          </a:p>
          <a:p>
            <a:r>
              <a:rPr lang="nl-NL" dirty="0"/>
              <a:t>Geen keuze voor één methode maar stroomlijning processen en communicatie en kwaliteitsborging uitvoering en proces</a:t>
            </a:r>
          </a:p>
          <a:p>
            <a:r>
              <a:rPr lang="nl-NL" dirty="0"/>
              <a:t>Landelijk Uniforme Opleidingsgids Loonwaardebepaling</a:t>
            </a:r>
          </a:p>
          <a:p>
            <a:r>
              <a:rPr lang="nl-NL" dirty="0"/>
              <a:t>Lagere regelgeving miv medio 2020</a:t>
            </a:r>
          </a:p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Uniforme loonwaardebepaling</a:t>
            </a:r>
          </a:p>
        </p:txBody>
      </p:sp>
    </p:spTree>
    <p:extLst>
      <p:ext uri="{BB962C8B-B14F-4D97-AF65-F5344CB8AC3E}">
        <p14:creationId xmlns:p14="http://schemas.microsoft.com/office/powerpoint/2010/main" val="1855853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750" y="1202980"/>
            <a:ext cx="8064500" cy="2771775"/>
          </a:xfrm>
        </p:spPr>
        <p:txBody>
          <a:bodyPr/>
          <a:lstStyle/>
          <a:p>
            <a:r>
              <a:rPr lang="nl-NL" dirty="0"/>
              <a:t>Wordt in de Werkkamer besproken (sociale partners en VNG)</a:t>
            </a:r>
          </a:p>
          <a:p>
            <a:r>
              <a:rPr lang="nl-NL" dirty="0"/>
              <a:t>Voortbestaan ivm knelpunten?</a:t>
            </a:r>
          </a:p>
          <a:p>
            <a:r>
              <a:rPr lang="nl-NL" dirty="0"/>
              <a:t>Verdwijnt niet, maar wel verbeterpunten</a:t>
            </a:r>
          </a:p>
          <a:p>
            <a:pPr marL="285750" indent="-285750"/>
            <a:endParaRPr lang="nl-NL" alt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9750" y="735013"/>
            <a:ext cx="8064500" cy="332399"/>
          </a:xfrm>
        </p:spPr>
        <p:txBody>
          <a:bodyPr/>
          <a:lstStyle/>
          <a:p>
            <a:r>
              <a:rPr lang="nl-NL" sz="2400" dirty="0"/>
              <a:t>Forfaitaire loonkostensubsidie</a:t>
            </a:r>
          </a:p>
        </p:txBody>
      </p:sp>
    </p:spTree>
    <p:extLst>
      <p:ext uri="{BB962C8B-B14F-4D97-AF65-F5344CB8AC3E}">
        <p14:creationId xmlns:p14="http://schemas.microsoft.com/office/powerpoint/2010/main" val="2911138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06764D36-0DE9-4CD1-8277-93F69F42874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think-cell Slide" r:id="rId5" imgW="338" imgH="337" progId="TCLayout.ActiveDocument.1">
                  <p:embed/>
                </p:oleObj>
              </mc:Choice>
              <mc:Fallback>
                <p:oleObj name="think-cell Slide" r:id="rId5" imgW="338" imgH="337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06764D36-0DE9-4CD1-8277-93F69F4287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E225DAB3-E1E3-471C-95F4-971CF1E39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750277"/>
            <a:ext cx="8064500" cy="2308324"/>
          </a:xfrm>
        </p:spPr>
        <p:txBody>
          <a:bodyPr/>
          <a:lstStyle/>
          <a:p>
            <a:r>
              <a:rPr lang="nl-NL" dirty="0"/>
              <a:t>Vragen?</a:t>
            </a:r>
            <a:br>
              <a:rPr lang="nl-NL" dirty="0"/>
            </a:br>
            <a:br>
              <a:rPr lang="nl-NL" dirty="0"/>
            </a:br>
            <a:r>
              <a:rPr lang="nl-NL" sz="18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hheinsbroek@cedris.nl</a:t>
            </a:r>
            <a:br>
              <a:rPr lang="nl-NL" sz="1800" dirty="0"/>
            </a:br>
            <a:r>
              <a:rPr lang="nl-NL" sz="1800" dirty="0"/>
              <a:t>06 – 5342 4591</a:t>
            </a:r>
            <a:br>
              <a:rPr lang="nl-NL" sz="1800" dirty="0"/>
            </a:br>
            <a:br>
              <a:rPr lang="nl-NL" sz="1800" dirty="0"/>
            </a:br>
            <a:r>
              <a:rPr lang="nl-NL" sz="1800" dirty="0"/>
              <a:t>of via de Helpdesk op </a:t>
            </a:r>
            <a:r>
              <a:rPr lang="nl-NL" sz="18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www.cedris.nl</a:t>
            </a:r>
            <a:r>
              <a:rPr lang="nl-NL" sz="1800" dirty="0"/>
              <a:t> </a:t>
            </a:r>
            <a:br>
              <a:rPr lang="nl-NL" dirty="0"/>
            </a:br>
            <a:endParaRPr lang="nl-NL" sz="1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628970-9DEA-4C82-B42F-8D3147E1E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223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750" y="1365713"/>
            <a:ext cx="8064500" cy="2771775"/>
          </a:xfrm>
        </p:spPr>
        <p:txBody>
          <a:bodyPr/>
          <a:lstStyle/>
          <a:p>
            <a:r>
              <a:rPr lang="nl-NL" dirty="0"/>
              <a:t>Evaluatie Participatiewet (SCP-rapport </a:t>
            </a:r>
            <a:r>
              <a:rPr lang="nl-NL" u="sng" dirty="0">
                <a:hlinkClick r:id="rId3"/>
              </a:rPr>
              <a:t>openbaar</a:t>
            </a:r>
            <a:r>
              <a:rPr lang="nl-NL" dirty="0"/>
              <a:t> 19 november)</a:t>
            </a:r>
          </a:p>
          <a:p>
            <a:r>
              <a:rPr lang="nl-NL" dirty="0"/>
              <a:t>Evaluatie Beschut werk</a:t>
            </a:r>
          </a:p>
          <a:p>
            <a:r>
              <a:rPr lang="nl-NL" dirty="0"/>
              <a:t>Evaluatie Banenafspraak en praktijkroute</a:t>
            </a:r>
          </a:p>
          <a:p>
            <a:r>
              <a:rPr lang="nl-NL" dirty="0"/>
              <a:t>Begrotingsbehandeling </a:t>
            </a:r>
            <a:r>
              <a:rPr lang="nl-NL" dirty="0" err="1"/>
              <a:t>MinSZW</a:t>
            </a:r>
            <a:r>
              <a:rPr lang="nl-NL" dirty="0"/>
              <a:t> 2020 - volgende week</a:t>
            </a:r>
          </a:p>
          <a:p>
            <a:r>
              <a:rPr lang="nl-NL" dirty="0"/>
              <a:t>Vereenvoudiging banenafspraak – komende maanden</a:t>
            </a:r>
          </a:p>
          <a:p>
            <a:r>
              <a:rPr lang="nl-NL" dirty="0"/>
              <a:t>Breed Offensief – komende maanden</a:t>
            </a:r>
          </a:p>
          <a:p>
            <a:r>
              <a:rPr lang="nl-NL" dirty="0"/>
              <a:t>Harmonisering Wajong – vorige week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Actueel</a:t>
            </a:r>
          </a:p>
        </p:txBody>
      </p:sp>
    </p:spTree>
    <p:extLst>
      <p:ext uri="{BB962C8B-B14F-4D97-AF65-F5344CB8AC3E}">
        <p14:creationId xmlns:p14="http://schemas.microsoft.com/office/powerpoint/2010/main" val="192209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750" y="1114996"/>
            <a:ext cx="8064500" cy="3014677"/>
          </a:xfrm>
        </p:spPr>
        <p:txBody>
          <a:bodyPr/>
          <a:lstStyle/>
          <a:p>
            <a:pPr marL="0" indent="0">
              <a:buNone/>
            </a:pPr>
            <a:r>
              <a:rPr lang="nl-NL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Meer mensen met een beperking aan (duurzaam) werk helpen, door: </a:t>
            </a:r>
          </a:p>
          <a:p>
            <a:r>
              <a:rPr lang="nl-NL" altLang="nl-NL" sz="1050" dirty="0">
                <a:latin typeface="Arial" panose="020B0604020202020204" pitchFamily="34" charset="0"/>
                <a:cs typeface="Arial" panose="020B0604020202020204" pitchFamily="34" charset="0"/>
              </a:rPr>
              <a:t>Eenvoudiger voor werkgevers en werkzoekenden</a:t>
            </a:r>
          </a:p>
          <a:p>
            <a:r>
              <a:rPr lang="nl-NL" altLang="nl-NL" sz="1050" dirty="0">
                <a:latin typeface="Arial" panose="020B0604020202020204" pitchFamily="34" charset="0"/>
                <a:cs typeface="Arial" panose="020B0604020202020204" pitchFamily="34" charset="0"/>
              </a:rPr>
              <a:t>Werken aantrekkelijker maken</a:t>
            </a:r>
          </a:p>
          <a:p>
            <a:r>
              <a:rPr lang="nl-NL" altLang="nl-NL" sz="1050" dirty="0">
                <a:latin typeface="Arial" panose="020B0604020202020204" pitchFamily="34" charset="0"/>
                <a:cs typeface="Arial" panose="020B0604020202020204" pitchFamily="34" charset="0"/>
              </a:rPr>
              <a:t>Werkgevers en werkzoekenden vinden elkaar makkelijker</a:t>
            </a:r>
          </a:p>
          <a:p>
            <a:r>
              <a:rPr lang="nl-NL" altLang="nl-NL" sz="1050" dirty="0">
                <a:latin typeface="Arial" panose="020B0604020202020204" pitchFamily="34" charset="0"/>
                <a:cs typeface="Arial" panose="020B0604020202020204" pitchFamily="34" charset="0"/>
              </a:rPr>
              <a:t>Meer duurzaam werk</a:t>
            </a:r>
          </a:p>
          <a:p>
            <a:pPr marL="0" indent="0">
              <a:buNone/>
            </a:pPr>
            <a:r>
              <a:rPr lang="nl-NL" altLang="nl-NL" sz="1400" dirty="0">
                <a:latin typeface="Arial" panose="020B0604020202020204" pitchFamily="34" charset="0"/>
                <a:cs typeface="Arial" panose="020B0604020202020204" pitchFamily="34" charset="0"/>
              </a:rPr>
              <a:t>Hoe: </a:t>
            </a:r>
          </a:p>
          <a:p>
            <a:r>
              <a:rPr lang="nl-NL" altLang="nl-NL" sz="1050" dirty="0">
                <a:latin typeface="Arial" panose="020B0604020202020204" pitchFamily="34" charset="0"/>
                <a:cs typeface="Arial" panose="020B0604020202020204" pitchFamily="34" charset="0"/>
              </a:rPr>
              <a:t>Uitwerking in samenspraak met stakeholders</a:t>
            </a:r>
          </a:p>
          <a:p>
            <a:r>
              <a:rPr lang="nl-NL" altLang="nl-NL" sz="1050" dirty="0">
                <a:latin typeface="Arial" panose="020B0604020202020204" pitchFamily="34" charset="0"/>
                <a:cs typeface="Arial" panose="020B0604020202020204" pitchFamily="34" charset="0"/>
              </a:rPr>
              <a:t>Belangrijk is inbreng experts, praktijk (praktijktafels, ervaringsdeskundigen cliënten)</a:t>
            </a:r>
          </a:p>
          <a:p>
            <a:pPr marL="0" indent="0">
              <a:buNone/>
            </a:pPr>
            <a:r>
              <a:rPr lang="nl-NL" altLang="nl-NL" sz="1050" b="1" dirty="0">
                <a:latin typeface="Arial" panose="020B0604020202020204" pitchFamily="34" charset="0"/>
                <a:cs typeface="Arial" panose="020B0604020202020204" pitchFamily="34" charset="0"/>
              </a:rPr>
              <a:t>Update: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nl-NL" sz="1400" dirty="0"/>
              <a:t>Kamerbrieven </a:t>
            </a:r>
            <a:r>
              <a:rPr lang="nl-NL" sz="1400" u="sng" dirty="0">
                <a:hlinkClick r:id="rId3"/>
              </a:rPr>
              <a:t>november 2018</a:t>
            </a:r>
            <a:r>
              <a:rPr lang="nl-NL" sz="1400" dirty="0"/>
              <a:t>, </a:t>
            </a:r>
            <a:r>
              <a:rPr lang="nl-NL" sz="1400" u="sng" dirty="0">
                <a:hlinkClick r:id="rId4"/>
              </a:rPr>
              <a:t>mei 2019</a:t>
            </a:r>
            <a:r>
              <a:rPr lang="nl-NL" sz="1400" dirty="0"/>
              <a:t> (</a:t>
            </a:r>
            <a:r>
              <a:rPr lang="nl-NL" sz="1400" dirty="0" err="1"/>
              <a:t>stavaza</a:t>
            </a:r>
            <a:r>
              <a:rPr lang="nl-NL" sz="1400" dirty="0"/>
              <a:t>) en </a:t>
            </a:r>
            <a:r>
              <a:rPr lang="nl-NL" sz="1400" u="sng" dirty="0">
                <a:hlinkClick r:id="rId5"/>
              </a:rPr>
              <a:t>15 november 2019</a:t>
            </a:r>
            <a:endParaRPr lang="nl-NL" sz="1400" u="sng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nl-NL" sz="1400" dirty="0"/>
              <a:t>Wetsvoorstel wijziging Participatiewet Uitvoeren Breed offensief, ligt na verwerking van de vele reacties op de internetconsulatie nu bij de Raad van State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nl-NL" sz="1400" dirty="0"/>
          </a:p>
          <a:p>
            <a:endParaRPr lang="nl-NL" alt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alt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Breed Offensief</a:t>
            </a:r>
          </a:p>
        </p:txBody>
      </p:sp>
    </p:spTree>
    <p:extLst>
      <p:ext uri="{BB962C8B-B14F-4D97-AF65-F5344CB8AC3E}">
        <p14:creationId xmlns:p14="http://schemas.microsoft.com/office/powerpoint/2010/main" val="25450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el 1"/>
          <p:cNvSpPr>
            <a:spLocks noGrp="1"/>
          </p:cNvSpPr>
          <p:nvPr>
            <p:ph type="title"/>
          </p:nvPr>
        </p:nvSpPr>
        <p:spPr>
          <a:xfrm>
            <a:off x="453098" y="359610"/>
            <a:ext cx="7847013" cy="332399"/>
          </a:xfrm>
        </p:spPr>
        <p:txBody>
          <a:bodyPr/>
          <a:lstStyle/>
          <a:p>
            <a:pPr>
              <a:defRPr/>
            </a:pPr>
            <a:r>
              <a:rPr lang="nl-NL" sz="2400" dirty="0"/>
              <a:t>Uitwerking in werkgroepen (voorjaar 2019)</a:t>
            </a:r>
          </a:p>
        </p:txBody>
      </p:sp>
      <p:sp>
        <p:nvSpPr>
          <p:cNvPr id="26" name="Afgeronde rechthoek 2"/>
          <p:cNvSpPr/>
          <p:nvPr/>
        </p:nvSpPr>
        <p:spPr bwMode="auto">
          <a:xfrm>
            <a:off x="453098" y="1063256"/>
            <a:ext cx="8115193" cy="594706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pitchFamily="34" charset="0"/>
              </a:rPr>
              <a:t>Stuurgroep</a:t>
            </a:r>
          </a:p>
        </p:txBody>
      </p:sp>
      <p:sp>
        <p:nvSpPr>
          <p:cNvPr id="27" name="Afgeronde rechthoek 6"/>
          <p:cNvSpPr/>
          <p:nvPr/>
        </p:nvSpPr>
        <p:spPr bwMode="auto">
          <a:xfrm>
            <a:off x="453098" y="3887186"/>
            <a:ext cx="8115193" cy="547795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2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pitchFamily="34" charset="0"/>
              </a:rPr>
              <a:t>Praktijktoets</a:t>
            </a:r>
          </a:p>
        </p:txBody>
      </p:sp>
      <p:sp>
        <p:nvSpPr>
          <p:cNvPr id="28" name="Afgeronde rechthoek 7"/>
          <p:cNvSpPr/>
          <p:nvPr/>
        </p:nvSpPr>
        <p:spPr bwMode="auto">
          <a:xfrm>
            <a:off x="453098" y="2361608"/>
            <a:ext cx="1188000" cy="82193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pitchFamily="34" charset="0"/>
              </a:rPr>
              <a:t>Stroomlij-ning</a:t>
            </a:r>
            <a:r>
              <a:rPr kumimoji="0" lang="nl-NL" sz="12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pitchFamily="34" charset="0"/>
              </a:rPr>
              <a:t> processen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baseline="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LKS</a:t>
            </a:r>
            <a:endParaRPr kumimoji="0" lang="nl-NL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9" name="Afgeronde rechthoek 8"/>
          <p:cNvSpPr/>
          <p:nvPr/>
        </p:nvSpPr>
        <p:spPr bwMode="auto">
          <a:xfrm>
            <a:off x="1838537" y="2361608"/>
            <a:ext cx="1188000" cy="82193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pitchFamily="34" charset="0"/>
              </a:rPr>
              <a:t>Harmonisering</a:t>
            </a:r>
          </a:p>
        </p:txBody>
      </p:sp>
      <p:sp>
        <p:nvSpPr>
          <p:cNvPr id="30" name="Afgeronde rechthoek 9"/>
          <p:cNvSpPr/>
          <p:nvPr/>
        </p:nvSpPr>
        <p:spPr bwMode="auto">
          <a:xfrm>
            <a:off x="3223976" y="2361608"/>
            <a:ext cx="1188000" cy="82193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pitchFamily="34" charset="0"/>
              </a:rPr>
              <a:t>Werkgeversdienst-verlening</a:t>
            </a:r>
          </a:p>
        </p:txBody>
      </p:sp>
      <p:sp>
        <p:nvSpPr>
          <p:cNvPr id="31" name="Afgeronde rechthoek 10"/>
          <p:cNvSpPr/>
          <p:nvPr/>
        </p:nvSpPr>
        <p:spPr bwMode="auto">
          <a:xfrm>
            <a:off x="4609415" y="2361608"/>
            <a:ext cx="1188000" cy="82193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pitchFamily="34" charset="0"/>
              </a:rPr>
              <a:t>No-risk / ziekmelding</a:t>
            </a:r>
          </a:p>
        </p:txBody>
      </p:sp>
      <p:sp>
        <p:nvSpPr>
          <p:cNvPr id="32" name="Afgeronde rechthoek 11"/>
          <p:cNvSpPr/>
          <p:nvPr/>
        </p:nvSpPr>
        <p:spPr bwMode="auto">
          <a:xfrm>
            <a:off x="5994854" y="2361608"/>
            <a:ext cx="1188000" cy="82193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pitchFamily="34" charset="0"/>
              </a:rPr>
              <a:t>Financiering LKS</a:t>
            </a:r>
          </a:p>
        </p:txBody>
      </p:sp>
      <p:cxnSp>
        <p:nvCxnSpPr>
          <p:cNvPr id="33" name="Rechte verbindingslijn met pijl 32"/>
          <p:cNvCxnSpPr>
            <a:stCxn id="26" idx="2"/>
            <a:endCxn id="28" idx="0"/>
          </p:cNvCxnSpPr>
          <p:nvPr/>
        </p:nvCxnSpPr>
        <p:spPr bwMode="auto">
          <a:xfrm flipH="1">
            <a:off x="1047098" y="1657962"/>
            <a:ext cx="3463597" cy="7036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Rechte verbindingslijn met pijl 33"/>
          <p:cNvCxnSpPr>
            <a:stCxn id="26" idx="2"/>
            <a:endCxn id="29" idx="0"/>
          </p:cNvCxnSpPr>
          <p:nvPr/>
        </p:nvCxnSpPr>
        <p:spPr bwMode="auto">
          <a:xfrm flipH="1">
            <a:off x="2432537" y="1657962"/>
            <a:ext cx="2078158" cy="7036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Rechte verbindingslijn met pijl 34"/>
          <p:cNvCxnSpPr>
            <a:stCxn id="26" idx="2"/>
            <a:endCxn id="30" idx="0"/>
          </p:cNvCxnSpPr>
          <p:nvPr/>
        </p:nvCxnSpPr>
        <p:spPr bwMode="auto">
          <a:xfrm flipH="1">
            <a:off x="3817976" y="1657962"/>
            <a:ext cx="692719" cy="7036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Rechte verbindingslijn met pijl 35"/>
          <p:cNvCxnSpPr>
            <a:stCxn id="26" idx="2"/>
            <a:endCxn id="31" idx="0"/>
          </p:cNvCxnSpPr>
          <p:nvPr/>
        </p:nvCxnSpPr>
        <p:spPr bwMode="auto">
          <a:xfrm>
            <a:off x="4510695" y="1657962"/>
            <a:ext cx="692720" cy="7036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met pijl 36"/>
          <p:cNvCxnSpPr>
            <a:stCxn id="26" idx="2"/>
            <a:endCxn id="32" idx="0"/>
          </p:cNvCxnSpPr>
          <p:nvPr/>
        </p:nvCxnSpPr>
        <p:spPr bwMode="auto">
          <a:xfrm>
            <a:off x="4510695" y="1657962"/>
            <a:ext cx="2078159" cy="7036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Gekromde verbindingslijn 25"/>
          <p:cNvCxnSpPr/>
          <p:nvPr/>
        </p:nvCxnSpPr>
        <p:spPr bwMode="auto">
          <a:xfrm rot="10800000" flipV="1">
            <a:off x="2333270" y="3363469"/>
            <a:ext cx="739741" cy="369871"/>
          </a:xfrm>
          <a:prstGeom prst="curvedConnector3">
            <a:avLst>
              <a:gd name="adj1" fmla="val 185416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Afgeronde rechthoek 18"/>
          <p:cNvSpPr/>
          <p:nvPr/>
        </p:nvSpPr>
        <p:spPr bwMode="auto">
          <a:xfrm>
            <a:off x="7380291" y="2361608"/>
            <a:ext cx="1188000" cy="821932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sz="1200" dirty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Uniforme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  <a:cs typeface="Arial" pitchFamily="34" charset="0"/>
              </a:rPr>
              <a:t>loonwaardebepaling</a:t>
            </a:r>
          </a:p>
        </p:txBody>
      </p:sp>
      <p:cxnSp>
        <p:nvCxnSpPr>
          <p:cNvPr id="40" name="Rechte verbindingslijn met pijl 39"/>
          <p:cNvCxnSpPr>
            <a:stCxn id="26" idx="2"/>
            <a:endCxn id="39" idx="0"/>
          </p:cNvCxnSpPr>
          <p:nvPr/>
        </p:nvCxnSpPr>
        <p:spPr bwMode="auto">
          <a:xfrm>
            <a:off x="4510695" y="1657962"/>
            <a:ext cx="3463596" cy="7036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37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750" y="1365713"/>
            <a:ext cx="8064500" cy="2771775"/>
          </a:xfrm>
        </p:spPr>
        <p:txBody>
          <a:bodyPr/>
          <a:lstStyle/>
          <a:p>
            <a:r>
              <a:rPr lang="nl-NL" sz="1400" dirty="0"/>
              <a:t>Pilots - uitkomsten pilots november beschikbaar. Punten van uniformering zijn onder andere:</a:t>
            </a:r>
          </a:p>
          <a:p>
            <a:pPr lvl="1"/>
            <a:r>
              <a:rPr lang="nl-NL" sz="1100" dirty="0"/>
              <a:t>Het aanvraagproces in de verschillende vormen (regulier, forfaitair, praktijkroute)</a:t>
            </a:r>
          </a:p>
          <a:p>
            <a:pPr lvl="1"/>
            <a:r>
              <a:rPr lang="nl-NL" sz="1100" dirty="0"/>
              <a:t>Geschreven communicaties (</a:t>
            </a:r>
            <a:r>
              <a:rPr lang="nl-NL" sz="1100" dirty="0" err="1"/>
              <a:t>brievenset</a:t>
            </a:r>
            <a:r>
              <a:rPr lang="nl-NL" sz="1100" dirty="0"/>
              <a:t>, beschikkingen en toelichtingen)</a:t>
            </a:r>
          </a:p>
          <a:p>
            <a:pPr lvl="1"/>
            <a:r>
              <a:rPr lang="nl-NL" sz="1100" dirty="0"/>
              <a:t>Snelle betaling en eenduidig betalingskenmerk (mede in vervolg met ICT leveranciers)</a:t>
            </a:r>
          </a:p>
          <a:p>
            <a:pPr lvl="1"/>
            <a:r>
              <a:rPr lang="nl-NL" sz="1100" dirty="0"/>
              <a:t>Moment en periodiciteit van opvragen van loonstroken voor controle</a:t>
            </a:r>
          </a:p>
          <a:p>
            <a:pPr lvl="1"/>
            <a:r>
              <a:rPr lang="nl-NL" sz="1100" dirty="0"/>
              <a:t>Herberekening en verrekening naar aanleiding van afwijkende uren en ziekte (mede in vervolg met ICT leveranciers)</a:t>
            </a:r>
          </a:p>
          <a:p>
            <a:r>
              <a:rPr lang="nl-NL" sz="1400" dirty="0"/>
              <a:t>Implementatieplan</a:t>
            </a:r>
          </a:p>
          <a:p>
            <a:r>
              <a:rPr lang="nl-NL" sz="1400" dirty="0"/>
              <a:t>Ambitie: eind 2020 werkt 70-80% van de gemeenten volgens het preferente werkproces</a:t>
            </a:r>
          </a:p>
          <a:p>
            <a:r>
              <a:rPr lang="nl-NL" sz="1400" dirty="0">
                <a:hlinkClick r:id="rId3"/>
              </a:rPr>
              <a:t>Update</a:t>
            </a:r>
            <a:r>
              <a:rPr lang="nl-NL" sz="1400" dirty="0"/>
              <a:t> VNG – Divosa – De Normaalste Zaak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9750" y="735013"/>
            <a:ext cx="8064500" cy="387798"/>
          </a:xfrm>
        </p:spPr>
        <p:txBody>
          <a:bodyPr/>
          <a:lstStyle/>
          <a:p>
            <a:r>
              <a:rPr lang="nl-NL" dirty="0"/>
              <a:t>Stroomlijning processen loonkostensubsidie</a:t>
            </a:r>
          </a:p>
        </p:txBody>
      </p:sp>
    </p:spTree>
    <p:extLst>
      <p:ext uri="{BB962C8B-B14F-4D97-AF65-F5344CB8AC3E}">
        <p14:creationId xmlns:p14="http://schemas.microsoft.com/office/powerpoint/2010/main" val="170774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750" y="1122811"/>
            <a:ext cx="8064500" cy="3014677"/>
          </a:xfrm>
        </p:spPr>
        <p:txBody>
          <a:bodyPr/>
          <a:lstStyle/>
          <a:p>
            <a:r>
              <a:rPr lang="nl-NL" sz="1400" dirty="0"/>
              <a:t>Meer waarborgen voor ondersteuning en harmonisering van instrumenten</a:t>
            </a:r>
          </a:p>
          <a:p>
            <a:r>
              <a:rPr lang="nl-NL" sz="1400" dirty="0"/>
              <a:t> Aanvraagrecht op voorzieningen en ondersteuning (zoals jobcoach)</a:t>
            </a:r>
          </a:p>
          <a:p>
            <a:pPr lvl="1"/>
            <a:r>
              <a:rPr lang="nl-NL" sz="1400" dirty="0"/>
              <a:t>Proces m.b.t. verstrekken loonkostensubsidie;</a:t>
            </a:r>
          </a:p>
          <a:p>
            <a:pPr lvl="1"/>
            <a:r>
              <a:rPr lang="nl-NL" sz="1400" dirty="0"/>
              <a:t>De voorwaarden waaronder een proefplaatsing plaats heeft;</a:t>
            </a:r>
          </a:p>
          <a:p>
            <a:pPr lvl="1"/>
            <a:r>
              <a:rPr lang="nl-NL" sz="1400" dirty="0"/>
              <a:t>Persoonlijke ondersteuning/jobcoach;</a:t>
            </a:r>
          </a:p>
          <a:p>
            <a:pPr lvl="1"/>
            <a:r>
              <a:rPr lang="nl-NL" sz="1400" dirty="0"/>
              <a:t>Het verstrekken van specifieke voorzieningen;</a:t>
            </a:r>
          </a:p>
          <a:p>
            <a:pPr lvl="1"/>
            <a:r>
              <a:rPr lang="nl-NL" sz="1400" dirty="0"/>
              <a:t>De wijze waarop wordt voorzien in integrale ondersteuning.</a:t>
            </a:r>
          </a:p>
          <a:p>
            <a:r>
              <a:rPr lang="nl-NL" sz="1400" dirty="0"/>
              <a:t>Verordening (VNG en Divosa) maken model / eerder handreiking aan gemeenten</a:t>
            </a:r>
          </a:p>
          <a:p>
            <a:r>
              <a:rPr lang="nl-NL" sz="1400" dirty="0"/>
              <a:t>Gemeenten vrezen ‘claimcultuur’ en voor de juridisering met bezwaarprocedures van cliënten.</a:t>
            </a:r>
          </a:p>
          <a:p>
            <a:r>
              <a:rPr lang="nl-NL" sz="1400" dirty="0"/>
              <a:t>Aandachtspunt kwaliteit van de jobcoach; parallel overleg OVAL, KPJ, Blik-op-Werk, NVS, </a:t>
            </a:r>
            <a:r>
              <a:rPr lang="nl-NL" sz="1400" dirty="0" err="1"/>
              <a:t>Noloc</a:t>
            </a:r>
            <a:endParaRPr lang="nl-NL" sz="140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Harmonisering</a:t>
            </a:r>
          </a:p>
        </p:txBody>
      </p:sp>
    </p:spTree>
    <p:extLst>
      <p:ext uri="{BB962C8B-B14F-4D97-AF65-F5344CB8AC3E}">
        <p14:creationId xmlns:p14="http://schemas.microsoft.com/office/powerpoint/2010/main" val="43048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5212932-586C-45A9-B7ED-304BAF094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Belang van mensen met een beperking moet leidend zijn</a:t>
            </a:r>
          </a:p>
          <a:p>
            <a:r>
              <a:rPr lang="nl-NL" dirty="0"/>
              <a:t>Goede definities om jobcoaching en begeleiding te onderscheiden</a:t>
            </a:r>
          </a:p>
          <a:p>
            <a:r>
              <a:rPr lang="nl-NL" dirty="0"/>
              <a:t>Harmonisatie van begeleidingsregimes</a:t>
            </a:r>
          </a:p>
          <a:p>
            <a:r>
              <a:rPr lang="nl-NL" dirty="0"/>
              <a:t>Borgen van kwaliteitseisen, duidelijke eisen voor professionals</a:t>
            </a:r>
          </a:p>
          <a:p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D7D93D-0D43-467E-B731-CA6133A152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FAAAC2F-BB8E-419B-BE33-5761ECD02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735013"/>
            <a:ext cx="8064500" cy="775597"/>
          </a:xfrm>
        </p:spPr>
        <p:txBody>
          <a:bodyPr/>
          <a:lstStyle/>
          <a:p>
            <a:r>
              <a:rPr lang="nl-NL" dirty="0"/>
              <a:t>Breed gedragen uitgangspunten expertgroep harmonisering (voorjaar 2019)</a:t>
            </a:r>
          </a:p>
        </p:txBody>
      </p:sp>
    </p:spTree>
    <p:extLst>
      <p:ext uri="{BB962C8B-B14F-4D97-AF65-F5344CB8AC3E}">
        <p14:creationId xmlns:p14="http://schemas.microsoft.com/office/powerpoint/2010/main" val="3767662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750" y="1365713"/>
            <a:ext cx="8064500" cy="2771775"/>
          </a:xfrm>
        </p:spPr>
        <p:txBody>
          <a:bodyPr/>
          <a:lstStyle/>
          <a:p>
            <a:r>
              <a:rPr lang="nl-NL" dirty="0"/>
              <a:t>Regionale samenwerking in de arbeidsmarktregio’s</a:t>
            </a:r>
          </a:p>
          <a:p>
            <a:r>
              <a:rPr lang="nl-NL" dirty="0"/>
              <a:t>Matching voor de brede werkzoekenden die publieke ondersteuning nodig heeft om aan het werk te komen</a:t>
            </a:r>
          </a:p>
          <a:p>
            <a:pPr lvl="1"/>
            <a:r>
              <a:rPr lang="nl-NL" dirty="0"/>
              <a:t>bestuurlijke afspraken o.a. Intentieverklaring Perspectief op Werk</a:t>
            </a:r>
          </a:p>
          <a:p>
            <a:pPr lvl="1"/>
            <a:r>
              <a:rPr lang="nl-NL" dirty="0"/>
              <a:t>actualiseren en verhelderen van de SUWI-regelgeving</a:t>
            </a:r>
          </a:p>
          <a:p>
            <a:pPr lvl="1"/>
            <a:r>
              <a:rPr lang="nl-NL" dirty="0"/>
              <a:t>financiële impuls van 35 miljoen euro in 2019 en opnieuw in 2020 voor de arbeidsmarktregio’s. Plus éénmalig €7 mln. voor 2020 en structureel €17 mln. voor de jaren 2021 e.v.</a:t>
            </a:r>
          </a:p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Werkgeversdienstverlening (1)</a:t>
            </a:r>
          </a:p>
        </p:txBody>
      </p:sp>
    </p:spTree>
    <p:extLst>
      <p:ext uri="{BB962C8B-B14F-4D97-AF65-F5344CB8AC3E}">
        <p14:creationId xmlns:p14="http://schemas.microsoft.com/office/powerpoint/2010/main" val="1829989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750" y="1202981"/>
            <a:ext cx="8064500" cy="2934508"/>
          </a:xfrm>
        </p:spPr>
        <p:txBody>
          <a:bodyPr/>
          <a:lstStyle/>
          <a:p>
            <a:pPr marL="177800" lvl="1" indent="0">
              <a:buNone/>
            </a:pPr>
            <a:r>
              <a:rPr lang="nl-NL" sz="1400" b="1" dirty="0"/>
              <a:t>Kamerbrief Werkgeversdienstverlening/Perspectief op Werk </a:t>
            </a:r>
            <a:r>
              <a:rPr lang="nl-NL" sz="1400" b="1" dirty="0">
                <a:hlinkClick r:id="rId3"/>
              </a:rPr>
              <a:t>15 november </a:t>
            </a:r>
            <a:r>
              <a:rPr lang="nl-NL" sz="1400" b="1" dirty="0" err="1">
                <a:hlinkClick r:id="rId3"/>
              </a:rPr>
              <a:t>jl</a:t>
            </a:r>
            <a:endParaRPr lang="nl-NL" sz="1400" b="1" dirty="0"/>
          </a:p>
          <a:p>
            <a:pPr marL="177800" lvl="1" indent="0">
              <a:buNone/>
            </a:pPr>
            <a:r>
              <a:rPr lang="nl-NL" sz="1400" dirty="0"/>
              <a:t>Wijziging besluit SUWI 1-1-2021:</a:t>
            </a:r>
          </a:p>
          <a:p>
            <a:pPr lvl="0" fontAlgn="t"/>
            <a:r>
              <a:rPr lang="nl-NL" sz="1200" dirty="0"/>
              <a:t>Publiek servicepunt voor werkgevers om meer mensen aan het werk te krijgen</a:t>
            </a:r>
          </a:p>
          <a:p>
            <a:pPr lvl="0" fontAlgn="t"/>
            <a:r>
              <a:rPr lang="nl-NL" sz="1200" dirty="0"/>
              <a:t>UWV en gemeenten coördineren werkgeversdienstverlening</a:t>
            </a:r>
          </a:p>
          <a:p>
            <a:pPr lvl="0" fontAlgn="t"/>
            <a:r>
              <a:rPr lang="nl-NL" sz="1200" dirty="0"/>
              <a:t>Jaarlijks uitvoeringsplan, één contactpunt / naam</a:t>
            </a:r>
          </a:p>
          <a:p>
            <a:pPr marL="0" lvl="0" indent="0" fontAlgn="t">
              <a:buNone/>
            </a:pPr>
            <a:endParaRPr lang="nl-NL" dirty="0"/>
          </a:p>
          <a:p>
            <a:pPr marL="0" indent="0" fontAlgn="t">
              <a:buNone/>
            </a:pPr>
            <a:r>
              <a:rPr lang="nl-NL" sz="1400" b="1" dirty="0"/>
              <a:t>Profielen werkzoekenden - Programma Verbetering uitwisseling matchingsgegevens (VUM)</a:t>
            </a:r>
          </a:p>
          <a:p>
            <a:pPr fontAlgn="t"/>
            <a:r>
              <a:rPr lang="nl-NL" sz="1400" dirty="0"/>
              <a:t>Beter inzicht in de profielen van werkzoekenden</a:t>
            </a:r>
          </a:p>
          <a:p>
            <a:pPr fontAlgn="t"/>
            <a:r>
              <a:rPr lang="nl-NL" sz="1400" dirty="0"/>
              <a:t>Resultaat: één landelijke standaard voor matchingsgegevens en digitale gegevensuitwisseling voor brede doelgroep werkzoekenden</a:t>
            </a:r>
          </a:p>
          <a:p>
            <a:pPr fontAlgn="t"/>
            <a:endParaRPr lang="nl-NL" dirty="0"/>
          </a:p>
          <a:p>
            <a:pPr fontAlgn="t"/>
            <a:endParaRPr lang="nl-NL" sz="1400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Werkgeversdienstverlening (2)</a:t>
            </a:r>
          </a:p>
        </p:txBody>
      </p:sp>
    </p:spTree>
    <p:extLst>
      <p:ext uri="{BB962C8B-B14F-4D97-AF65-F5344CB8AC3E}">
        <p14:creationId xmlns:p14="http://schemas.microsoft.com/office/powerpoint/2010/main" val="22503357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PFWBMNlRGWVAHow8gU86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edris">
  <a:themeElements>
    <a:clrScheme name="Cedris">
      <a:dk1>
        <a:srgbClr val="242028"/>
      </a:dk1>
      <a:lt1>
        <a:sysClr val="window" lastClr="FFFFFF"/>
      </a:lt1>
      <a:dk2>
        <a:srgbClr val="242028"/>
      </a:dk2>
      <a:lt2>
        <a:srgbClr val="FFFFFF"/>
      </a:lt2>
      <a:accent1>
        <a:srgbClr val="642887"/>
      </a:accent1>
      <a:accent2>
        <a:srgbClr val="E6007E"/>
      </a:accent2>
      <a:accent3>
        <a:srgbClr val="FDBC11"/>
      </a:accent3>
      <a:accent4>
        <a:srgbClr val="A863D1"/>
      </a:accent4>
      <a:accent5>
        <a:srgbClr val="FF57B3"/>
      </a:accent5>
      <a:accent6>
        <a:srgbClr val="FDD670"/>
      </a:accent6>
      <a:hlink>
        <a:srgbClr val="242028"/>
      </a:hlink>
      <a:folHlink>
        <a:srgbClr val="24202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72000" tIns="72000" rIns="72000" bIns="72000"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bijeenkomsten - voorjaar 2019" id="{58B2FB9B-8199-4219-A4D2-1A370C6255E9}" vid="{2C585D46-47CC-47A2-ABF9-B536D0A229CB}"/>
    </a:ext>
  </a:extLst>
</a:theme>
</file>

<file path=ppt/theme/theme2.xml><?xml version="1.0" encoding="utf-8"?>
<a:theme xmlns:a="http://schemas.openxmlformats.org/drawingml/2006/main" name="Office Theme">
  <a:themeElements>
    <a:clrScheme name="Cedris">
      <a:dk1>
        <a:srgbClr val="242028"/>
      </a:dk1>
      <a:lt1>
        <a:sysClr val="window" lastClr="FFFFFF"/>
      </a:lt1>
      <a:dk2>
        <a:srgbClr val="242028"/>
      </a:dk2>
      <a:lt2>
        <a:srgbClr val="FFFFFF"/>
      </a:lt2>
      <a:accent1>
        <a:srgbClr val="642887"/>
      </a:accent1>
      <a:accent2>
        <a:srgbClr val="E6007E"/>
      </a:accent2>
      <a:accent3>
        <a:srgbClr val="FDBC11"/>
      </a:accent3>
      <a:accent4>
        <a:srgbClr val="A863D1"/>
      </a:accent4>
      <a:accent5>
        <a:srgbClr val="FF57B3"/>
      </a:accent5>
      <a:accent6>
        <a:srgbClr val="FDD670"/>
      </a:accent6>
      <a:hlink>
        <a:srgbClr val="242028"/>
      </a:hlink>
      <a:folHlink>
        <a:srgbClr val="24202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edris">
      <a:dk1>
        <a:srgbClr val="242028"/>
      </a:dk1>
      <a:lt1>
        <a:sysClr val="window" lastClr="FFFFFF"/>
      </a:lt1>
      <a:dk2>
        <a:srgbClr val="242028"/>
      </a:dk2>
      <a:lt2>
        <a:srgbClr val="FFFFFF"/>
      </a:lt2>
      <a:accent1>
        <a:srgbClr val="642887"/>
      </a:accent1>
      <a:accent2>
        <a:srgbClr val="E6007E"/>
      </a:accent2>
      <a:accent3>
        <a:srgbClr val="FDBC11"/>
      </a:accent3>
      <a:accent4>
        <a:srgbClr val="A863D1"/>
      </a:accent4>
      <a:accent5>
        <a:srgbClr val="FF57B3"/>
      </a:accent5>
      <a:accent6>
        <a:srgbClr val="FDD670"/>
      </a:accent6>
      <a:hlink>
        <a:srgbClr val="242028"/>
      </a:hlink>
      <a:folHlink>
        <a:srgbClr val="24202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Regiobijeenkomsten - voorjaar 2019</Template>
  <TotalTime>265</TotalTime>
  <Words>574</Words>
  <Application>Microsoft Office PowerPoint</Application>
  <PresentationFormat>Diavoorstelling (16:9)</PresentationFormat>
  <Paragraphs>113</Paragraphs>
  <Slides>14</Slides>
  <Notes>14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Verdana</vt:lpstr>
      <vt:lpstr>Wingdings</vt:lpstr>
      <vt:lpstr>Cedris</vt:lpstr>
      <vt:lpstr>think-cell Slide</vt:lpstr>
      <vt:lpstr>Breed Offensief - Update stand van zaken - Harmonisering voorzieningen o.a. jobcoach  Kenniskring jobcoaching, 19 november 2019</vt:lpstr>
      <vt:lpstr>Actueel</vt:lpstr>
      <vt:lpstr>Breed Offensief</vt:lpstr>
      <vt:lpstr>Uitwerking in werkgroepen (voorjaar 2019)</vt:lpstr>
      <vt:lpstr>Stroomlijning processen loonkostensubsidie</vt:lpstr>
      <vt:lpstr>Harmonisering</vt:lpstr>
      <vt:lpstr>Breed gedragen uitgangspunten expertgroep harmonisering (voorjaar 2019)</vt:lpstr>
      <vt:lpstr>Werkgeversdienstverlening (1)</vt:lpstr>
      <vt:lpstr>Werkgeversdienstverlening (2)</vt:lpstr>
      <vt:lpstr>No-risk / ziekmelding</vt:lpstr>
      <vt:lpstr>Financiering Loonkostensubsidie</vt:lpstr>
      <vt:lpstr>Uniforme loonwaardebepaling</vt:lpstr>
      <vt:lpstr>Forfaitaire loonkostensubsidie</vt:lpstr>
      <vt:lpstr>Vragen?  hheinsbroek@cedris.nl 06 – 5342 4591  of via de Helpdesk op www.cedris.nl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Arend Pieterse</dc:creator>
  <cp:lastModifiedBy>Heleen Heinsbroek</cp:lastModifiedBy>
  <cp:revision>27</cp:revision>
  <cp:lastPrinted>2019-03-26T11:35:41Z</cp:lastPrinted>
  <dcterms:created xsi:type="dcterms:W3CDTF">2019-03-20T11:27:58Z</dcterms:created>
  <dcterms:modified xsi:type="dcterms:W3CDTF">2019-11-19T14:57:29Z</dcterms:modified>
</cp:coreProperties>
</file>